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4"/>
  </p:notesMasterIdLst>
  <p:sldIdLst>
    <p:sldId id="256" r:id="rId2"/>
    <p:sldId id="262" r:id="rId3"/>
    <p:sldId id="303" r:id="rId4"/>
    <p:sldId id="265" r:id="rId5"/>
    <p:sldId id="281" r:id="rId6"/>
    <p:sldId id="286" r:id="rId7"/>
    <p:sldId id="282" r:id="rId8"/>
    <p:sldId id="283" r:id="rId9"/>
    <p:sldId id="278" r:id="rId10"/>
    <p:sldId id="284" r:id="rId11"/>
    <p:sldId id="285" r:id="rId12"/>
    <p:sldId id="305" r:id="rId13"/>
    <p:sldId id="306" r:id="rId14"/>
    <p:sldId id="308" r:id="rId15"/>
    <p:sldId id="309" r:id="rId16"/>
    <p:sldId id="310" r:id="rId17"/>
    <p:sldId id="311" r:id="rId18"/>
    <p:sldId id="312" r:id="rId19"/>
    <p:sldId id="324" r:id="rId20"/>
    <p:sldId id="290" r:id="rId21"/>
    <p:sldId id="291" r:id="rId22"/>
    <p:sldId id="293" r:id="rId23"/>
    <p:sldId id="294" r:id="rId24"/>
    <p:sldId id="295" r:id="rId25"/>
    <p:sldId id="292" r:id="rId26"/>
    <p:sldId id="297" r:id="rId27"/>
    <p:sldId id="298" r:id="rId28"/>
    <p:sldId id="299" r:id="rId29"/>
    <p:sldId id="300" r:id="rId30"/>
    <p:sldId id="301" r:id="rId31"/>
    <p:sldId id="302" r:id="rId32"/>
    <p:sldId id="307" r:id="rId33"/>
    <p:sldId id="313" r:id="rId34"/>
    <p:sldId id="314" r:id="rId35"/>
    <p:sldId id="315" r:id="rId36"/>
    <p:sldId id="336" r:id="rId37"/>
    <p:sldId id="33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6" r:id="rId47"/>
    <p:sldId id="327" r:id="rId48"/>
    <p:sldId id="331" r:id="rId49"/>
    <p:sldId id="332" r:id="rId50"/>
    <p:sldId id="328" r:id="rId51"/>
    <p:sldId id="337" r:id="rId52"/>
    <p:sldId id="275" r:id="rId53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1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3" autoAdjust="0"/>
    <p:restoredTop sz="88139" autoAdjust="0"/>
  </p:normalViewPr>
  <p:slideViewPr>
    <p:cSldViewPr>
      <p:cViewPr varScale="1">
        <p:scale>
          <a:sx n="85" d="100"/>
          <a:sy n="85" d="100"/>
        </p:scale>
        <p:origin x="942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8/11/2018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12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72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88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12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57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56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37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82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00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22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8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47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90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86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42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74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19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515100" cy="514350"/>
          </a:xfrm>
        </p:spPr>
        <p:txBody>
          <a:bodyPr anchor="ctr"/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8/11/2018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4"/>
            <a:ext cx="5867400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  <a:extLst/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</p:spPr>
        <p:txBody>
          <a:bodyPr rtlCol="0" anchor="b"/>
          <a:lstStyle>
            <a:lvl1pPr>
              <a:defRPr cap="all" baseline="0"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en-US" smtClean="0"/>
              <a:pPr/>
              <a:t>8/11/2018</a:t>
            </a:fld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en-US" smtClean="0"/>
              <a:pPr/>
              <a:t>8/11/2018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0"/>
            <a:ext cx="1295400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1"/>
            <a:ext cx="3886200" cy="32686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49"/>
            <a:ext cx="3886200" cy="3268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rPr lang="en-US" smtClean="0"/>
              <a:pPr/>
              <a:t>8/11/2018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8110"/>
            <a:ext cx="8153400" cy="100584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0" cy="2628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919818"/>
            <a:ext cx="3886200" cy="2628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rPr lang="en-US" smtClean="0"/>
              <a:pPr/>
              <a:t>8/11/2018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0" cy="530352"/>
          </a:xfrm>
          <a:solidFill>
            <a:schemeClr val="accent2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362287"/>
            <a:ext cx="3886200" cy="530352"/>
          </a:xfrm>
          <a:solidFill>
            <a:schemeClr val="accent4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smtClean="0"/>
              <a:pPr/>
              <a:t>8/11/2018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smtClean="0"/>
              <a:pPr/>
              <a:t>8/11/2018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</p:spPr>
        <p:txBody>
          <a:bodyPr anchor="b"/>
          <a:lstStyle>
            <a:lvl1pPr algn="l">
              <a:buNone/>
              <a:defRPr sz="4200" b="0"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lang="en-US" smtClean="0"/>
              <a:pPr/>
              <a:t>8/11/2018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1600200" cy="31242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428750"/>
            <a:ext cx="6400800" cy="3200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>
              <a:buNone/>
              <a:defRPr sz="3200"/>
            </a:lvl1pPr>
            <a:extLst/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89520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/>
          <a:p>
            <a:fld id="{E4606EA6-EFEA-4C30-9264-4F9291A5780D}" type="datetime1">
              <a:rPr lang="en-US" smtClean="0"/>
              <a:pPr/>
              <a:t>8/11/2018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>
              <a:defRPr sz="2800"/>
            </a:lvl1pPr>
            <a:extLst/>
          </a:lstStyle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5"/>
            <a:ext cx="4572000" cy="273844"/>
          </a:xfrm>
        </p:spPr>
        <p:txBody>
          <a:bodyPr rtlCol="0"/>
          <a:lstStyle/>
          <a:p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352550"/>
            <a:ext cx="8153400" cy="32423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  <a:extLst/>
          </a:lstStyle>
          <a:p>
            <a:fld id="{E4606EA6-EFEA-4C30-9264-4F9291A5780D}" type="datetime1">
              <a:rPr lang="en-US" smtClean="0"/>
              <a:pPr/>
              <a:t>8/11/2018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1" y="4686155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  <a:extLst/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09517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12946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12946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2350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microsoft.com/office/2007/relationships/hdphoto" Target="../media/hdphoto6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14.png"/><Relationship Id="rId14" Type="http://schemas.microsoft.com/office/2007/relationships/hdphoto" Target="../media/hdphoto7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7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microsoft.com/office/2007/relationships/hdphoto" Target="../media/hdphoto6.wdp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microsoft.com/office/2007/relationships/hdphoto" Target="../media/hdphoto2.wdp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7.wdp"/><Relationship Id="rId3" Type="http://schemas.openxmlformats.org/officeDocument/2006/relationships/image" Target="../media/image19.png"/><Relationship Id="rId7" Type="http://schemas.microsoft.com/office/2007/relationships/hdphoto" Target="../media/hdphoto4.wdp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microsoft.com/office/2007/relationships/hdphoto" Target="../media/hdphoto5.wdp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microsoft.com/office/2007/relationships/hdphoto" Target="../media/hdphoto2.wdp"/><Relationship Id="rId9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hyperlink" Target="mailto:Ayush.nigam95@gmail.com" TargetMode="External"/><Relationship Id="rId7" Type="http://schemas.openxmlformats.org/officeDocument/2006/relationships/image" Target="../media/image50.jpeg"/><Relationship Id="rId2" Type="http://schemas.openxmlformats.org/officeDocument/2006/relationships/hyperlink" Target="mailto:ayush.nigam95@outlook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>
          <a:xfrm>
            <a:off x="0" y="0"/>
            <a:ext cx="7467600" cy="2038350"/>
          </a:xfrm>
        </p:spPr>
        <p:txBody>
          <a:bodyPr>
            <a:normAutofit/>
          </a:bodyPr>
          <a:lstStyle/>
          <a:p>
            <a:r>
              <a:rPr lang="en-US" dirty="0" smtClean="0"/>
              <a:t>Android application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1800" dirty="0" smtClean="0"/>
              <a:t>( Image Steganography + Slow Loris dos Attack Implementation )</a:t>
            </a:r>
            <a:endParaRPr lang="en-US" sz="1800" dirty="0"/>
          </a:p>
        </p:txBody>
      </p:sp>
      <p:sp>
        <p:nvSpPr>
          <p:cNvPr id="5" name="Rectangle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en-US" dirty="0" smtClean="0"/>
              <a:t>Ayush </a:t>
            </a:r>
            <a:r>
              <a:rPr lang="en-US" dirty="0" smtClean="0"/>
              <a:t>Nigam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&gt; Software requirements		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428751"/>
            <a:ext cx="8077200" cy="33527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Requirement: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 smtClean="0"/>
              <a:t>Android Operating System Version 4 and above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11" y="3257550"/>
            <a:ext cx="1828800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935706"/>
            <a:ext cx="1610638" cy="1547060"/>
          </a:xfrm>
          <a:prstGeom prst="rect">
            <a:avLst/>
          </a:prstGeom>
        </p:spPr>
      </p:pic>
      <p:sp>
        <p:nvSpPr>
          <p:cNvPr id="5" name="Striped Right Arrow 4"/>
          <p:cNvSpPr/>
          <p:nvPr/>
        </p:nvSpPr>
        <p:spPr>
          <a:xfrm>
            <a:off x="2819400" y="3409950"/>
            <a:ext cx="3657600" cy="4572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36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&gt; Hardware Requirements		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428751"/>
            <a:ext cx="8077200" cy="33527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Requirements: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 smtClean="0"/>
              <a:t>Android device with: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400" dirty="0" smtClean="0"/>
              <a:t>Minimum of 512 MB Random Access Memory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400" dirty="0" smtClean="0"/>
              <a:t>Data Connectivity Feature of type 2G or above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400" dirty="0" smtClean="0"/>
              <a:t>Multi core processor with minimum base frequency of 0.9 Giga Hertz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425190"/>
            <a:ext cx="1752600" cy="14721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427434"/>
            <a:ext cx="2689578" cy="1412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3390147"/>
            <a:ext cx="1510885" cy="162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6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PROPOSED MODEL </a:t>
            </a:r>
            <a:r>
              <a:rPr lang="en-IN" sz="2200" dirty="0" smtClean="0"/>
              <a:t>(Waterfall Model)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663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" y="0"/>
            <a:ext cx="91368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TECHNOLOGY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010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&gt; Front End		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428751"/>
            <a:ext cx="8077200" cy="33527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4000" dirty="0" smtClean="0"/>
              <a:t>XML :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IN" sz="1600" dirty="0" smtClean="0"/>
              <a:t>Extensible Mark-up </a:t>
            </a:r>
            <a:r>
              <a:rPr lang="en-IN" sz="1600" dirty="0"/>
              <a:t>Language (XML) is a </a:t>
            </a:r>
            <a:r>
              <a:rPr lang="en-IN" sz="1600" dirty="0" smtClean="0"/>
              <a:t>mark-up </a:t>
            </a:r>
            <a:r>
              <a:rPr lang="en-IN" sz="1600" dirty="0"/>
              <a:t>language that defines a set of rules for </a:t>
            </a:r>
            <a:r>
              <a:rPr lang="en-IN" sz="1600" dirty="0" smtClean="0"/>
              <a:t>encoding documents </a:t>
            </a:r>
            <a:r>
              <a:rPr lang="en-IN" sz="1600" dirty="0"/>
              <a:t>in a format that is both human-readable and machine-readable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5450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&gt; Back End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428751"/>
            <a:ext cx="8077200" cy="33527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 smtClean="0"/>
              <a:t>Following back end technologies are used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700" dirty="0" smtClean="0"/>
              <a:t>Java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700" dirty="0" err="1" smtClean="0"/>
              <a:t>Gradle</a:t>
            </a:r>
            <a:r>
              <a:rPr lang="en-US" sz="1700" dirty="0" smtClean="0"/>
              <a:t> Scripts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700" dirty="0" smtClean="0"/>
              <a:t>Android Libraries</a:t>
            </a:r>
          </a:p>
        </p:txBody>
      </p:sp>
    </p:spTree>
    <p:extLst>
      <p:ext uri="{BB962C8B-B14F-4D97-AF65-F5344CB8AC3E}">
        <p14:creationId xmlns:p14="http://schemas.microsoft.com/office/powerpoint/2010/main" val="28966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SOFTWARE AND TOOLS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210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&gt; Software and Tools 	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428751"/>
            <a:ext cx="8077200" cy="3352799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/>
              <a:t>Software and Tools used are as follows:</a:t>
            </a: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1700" dirty="0" smtClean="0"/>
              <a:t>Android Studio IDE</a:t>
            </a: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1700" dirty="0" smtClean="0"/>
              <a:t>Android Software Development Kit (SDK)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012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>
          <a:xfrm>
            <a:off x="0" y="0"/>
            <a:ext cx="6477000" cy="2038350"/>
          </a:xfrm>
        </p:spPr>
        <p:txBody>
          <a:bodyPr/>
          <a:lstStyle/>
          <a:p>
            <a:r>
              <a:rPr lang="en-US" dirty="0" smtClean="0"/>
              <a:t>UML DIAGRAMS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                ….From Next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72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I</a:t>
            </a:r>
            <a:r>
              <a:rPr lang="en-US" i="1" dirty="0" smtClean="0"/>
              <a:t>ntroduction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29200" y="1901314"/>
            <a:ext cx="3657600" cy="8267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82880" rIns="182880" bIns="91440" rtlCol="0" anchor="ctr">
            <a:spAutoFit/>
          </a:bodyPr>
          <a:lstStyle/>
          <a:p>
            <a:pPr>
              <a:lnSpc>
                <a:spcPct val="85000"/>
              </a:lnSpc>
            </a:pPr>
            <a:r>
              <a:rPr lang="en-US" sz="1400" b="1" dirty="0" smtClean="0"/>
              <a:t>Steganography : </a:t>
            </a:r>
            <a:r>
              <a:rPr lang="en-IN" sz="1400" b="1" dirty="0"/>
              <a:t>the practice of concealing messages or information within other non-secret text or data.</a:t>
            </a:r>
            <a:endParaRPr lang="en-US" sz="1400" b="1" dirty="0" smtClean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428751"/>
            <a:ext cx="3962400" cy="3352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This project includes the implementation of Steganography and Slow Loris-</a:t>
            </a:r>
            <a:r>
              <a:rPr lang="en-US" sz="2000" dirty="0" err="1" smtClean="0"/>
              <a:t>DoS</a:t>
            </a:r>
            <a:r>
              <a:rPr lang="en-US" sz="2000" dirty="0" smtClean="0"/>
              <a:t> attack in the Android Operating System Environment.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CLASS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919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7790"/>
            <a:ext cx="2819400" cy="29075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2" y="2688306"/>
            <a:ext cx="1735369" cy="2255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4" y="2764609"/>
            <a:ext cx="1749127" cy="2193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00" y="133350"/>
            <a:ext cx="2924175" cy="20590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54" y="3215432"/>
            <a:ext cx="1749127" cy="16962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569883"/>
            <a:ext cx="1637738" cy="120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1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7790"/>
            <a:ext cx="2819400" cy="29075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2" y="2688306"/>
            <a:ext cx="1735369" cy="2255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4" y="2764609"/>
            <a:ext cx="1749127" cy="2193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00" y="133350"/>
            <a:ext cx="2924175" cy="20590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54" y="3215432"/>
            <a:ext cx="1749127" cy="16962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569883"/>
            <a:ext cx="1637738" cy="12065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33800" y="819150"/>
            <a:ext cx="198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Java APIs</a:t>
            </a:r>
            <a:endParaRPr lang="en-IN" sz="4800" b="1" dirty="0">
              <a:solidFill>
                <a:schemeClr val="accent4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64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7790"/>
            <a:ext cx="2819400" cy="29075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2" y="2688306"/>
            <a:ext cx="1735369" cy="2255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4" y="2764609"/>
            <a:ext cx="1749127" cy="2193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00" y="133350"/>
            <a:ext cx="2924175" cy="20590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54" y="3215432"/>
            <a:ext cx="1749127" cy="16962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569883"/>
            <a:ext cx="1637738" cy="12065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33800" y="81915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92D050"/>
                </a:solidFill>
                <a:latin typeface="Arial Black" panose="020B0A04020102020204" pitchFamily="34" charset="0"/>
              </a:rPr>
              <a:t>Android APIs</a:t>
            </a:r>
            <a:endParaRPr lang="en-IN" sz="2400" b="1" dirty="0">
              <a:solidFill>
                <a:srgbClr val="92D05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61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5759"/>
            <a:ext cx="2819400" cy="29075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2" y="2688306"/>
            <a:ext cx="1735369" cy="2255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4" y="2764609"/>
            <a:ext cx="1749127" cy="2193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00" y="133350"/>
            <a:ext cx="2924175" cy="20590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54" y="3215432"/>
            <a:ext cx="1749127" cy="16962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569883"/>
            <a:ext cx="1637738" cy="12065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74415" y="1091575"/>
            <a:ext cx="198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U</a:t>
            </a:r>
            <a:r>
              <a:rPr lang="en-IN" sz="2400" b="1" dirty="0" smtClean="0">
                <a:solidFill>
                  <a:srgbClr val="DC10CD"/>
                </a:solidFill>
                <a:latin typeface="Arial Black" panose="020B0A04020102020204" pitchFamily="34" charset="0"/>
              </a:rPr>
              <a:t>S</a:t>
            </a:r>
            <a:r>
              <a:rPr lang="en-IN" sz="2400" b="1" dirty="0" smtClean="0">
                <a:solidFill>
                  <a:srgbClr val="0070C0"/>
                </a:solidFill>
                <a:latin typeface="Arial Black" panose="020B0A04020102020204" pitchFamily="34" charset="0"/>
              </a:rPr>
              <a:t>E</a:t>
            </a:r>
            <a:r>
              <a:rPr lang="en-IN" sz="2400" b="1" dirty="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R </a:t>
            </a:r>
            <a:r>
              <a:rPr lang="en-IN" sz="2400" b="1" dirty="0" smtClean="0">
                <a:latin typeface="Arial Black" panose="020B0A04020102020204" pitchFamily="34" charset="0"/>
              </a:rPr>
              <a:t>Defined Java Classes</a:t>
            </a:r>
            <a:endParaRPr lang="en-IN" sz="2400" b="1" dirty="0"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415" y="56814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2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7790"/>
            <a:ext cx="2819400" cy="29075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2" y="2688306"/>
            <a:ext cx="1735369" cy="2255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4" y="2764609"/>
            <a:ext cx="1749127" cy="21939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00" y="133350"/>
            <a:ext cx="2924175" cy="20590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54" y="3215432"/>
            <a:ext cx="1749127" cy="16962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569883"/>
            <a:ext cx="1637738" cy="1206571"/>
          </a:xfrm>
          <a:prstGeom prst="rect">
            <a:avLst/>
          </a:prstGeom>
        </p:spPr>
      </p:pic>
      <p:cxnSp>
        <p:nvCxnSpPr>
          <p:cNvPr id="14" name="Elbow Connector 13"/>
          <p:cNvCxnSpPr/>
          <p:nvPr/>
        </p:nvCxnSpPr>
        <p:spPr>
          <a:xfrm rot="16200000" flipH="1">
            <a:off x="5635038" y="1203919"/>
            <a:ext cx="2750730" cy="1981199"/>
          </a:xfrm>
          <a:prstGeom prst="bentConnector3">
            <a:avLst>
              <a:gd name="adj1" fmla="val 80923"/>
            </a:avLst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5400000">
            <a:off x="4516859" y="2017293"/>
            <a:ext cx="2396284" cy="1"/>
          </a:xfrm>
          <a:prstGeom prst="bentConnector3">
            <a:avLst>
              <a:gd name="adj1" fmla="val 50000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789278" y="819151"/>
            <a:ext cx="3320" cy="220979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257800" y="819151"/>
            <a:ext cx="0" cy="2209799"/>
          </a:xfrm>
          <a:prstGeom prst="line">
            <a:avLst/>
          </a:prstGeom>
          <a:ln>
            <a:solidFill>
              <a:srgbClr val="DC10C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3810000" y="2266950"/>
            <a:ext cx="1447800" cy="762000"/>
          </a:xfrm>
          <a:prstGeom prst="line">
            <a:avLst/>
          </a:prstGeom>
          <a:ln>
            <a:solidFill>
              <a:srgbClr val="DC10C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8" idx="0"/>
          </p:cNvCxnSpPr>
          <p:nvPr/>
        </p:nvCxnSpPr>
        <p:spPr>
          <a:xfrm flipH="1">
            <a:off x="3404808" y="2266950"/>
            <a:ext cx="437282" cy="497659"/>
          </a:xfrm>
          <a:prstGeom prst="line">
            <a:avLst/>
          </a:prstGeom>
          <a:ln>
            <a:solidFill>
              <a:srgbClr val="DC10C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828301" y="895350"/>
            <a:ext cx="1459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4789277" y="1156153"/>
            <a:ext cx="1459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4800600" y="1352550"/>
            <a:ext cx="144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4800600" y="1562636"/>
            <a:ext cx="14478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749915" y="1769652"/>
            <a:ext cx="1498485" cy="12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744746" y="2227753"/>
            <a:ext cx="1503654" cy="8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4764258" y="1988662"/>
            <a:ext cx="1484142" cy="12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4771344" y="2433384"/>
            <a:ext cx="1503654" cy="8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4754502" y="2872014"/>
            <a:ext cx="1503654" cy="8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767011" y="2643165"/>
            <a:ext cx="1503654" cy="8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742803" y="1513599"/>
            <a:ext cx="152400" cy="1524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/>
          <p:cNvSpPr/>
          <p:nvPr/>
        </p:nvSpPr>
        <p:spPr>
          <a:xfrm>
            <a:off x="5939494" y="2796252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/>
          <p:cNvSpPr/>
          <p:nvPr/>
        </p:nvSpPr>
        <p:spPr>
          <a:xfrm>
            <a:off x="5946583" y="1951966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/>
          <p:cNvSpPr/>
          <p:nvPr/>
        </p:nvSpPr>
        <p:spPr>
          <a:xfrm>
            <a:off x="5943039" y="1711614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/>
          <p:cNvSpPr/>
          <p:nvPr/>
        </p:nvSpPr>
        <p:spPr>
          <a:xfrm>
            <a:off x="5946583" y="1277886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/>
          <p:cNvSpPr/>
          <p:nvPr/>
        </p:nvSpPr>
        <p:spPr>
          <a:xfrm>
            <a:off x="5939494" y="826681"/>
            <a:ext cx="152400" cy="152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Rectangle 68"/>
          <p:cNvSpPr/>
          <p:nvPr/>
        </p:nvSpPr>
        <p:spPr>
          <a:xfrm>
            <a:off x="5646153" y="2797242"/>
            <a:ext cx="152400" cy="152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/>
          <p:cNvSpPr/>
          <p:nvPr/>
        </p:nvSpPr>
        <p:spPr>
          <a:xfrm>
            <a:off x="5659028" y="2404381"/>
            <a:ext cx="152400" cy="152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Rectangle 70"/>
          <p:cNvSpPr/>
          <p:nvPr/>
        </p:nvSpPr>
        <p:spPr>
          <a:xfrm>
            <a:off x="5652449" y="2187603"/>
            <a:ext cx="152400" cy="152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ectangle 71"/>
          <p:cNvSpPr/>
          <p:nvPr/>
        </p:nvSpPr>
        <p:spPr>
          <a:xfrm>
            <a:off x="5659500" y="1951966"/>
            <a:ext cx="152400" cy="152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/>
          <p:cNvSpPr/>
          <p:nvPr/>
        </p:nvSpPr>
        <p:spPr>
          <a:xfrm>
            <a:off x="5659500" y="1735188"/>
            <a:ext cx="152400" cy="152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ectangle 73"/>
          <p:cNvSpPr/>
          <p:nvPr/>
        </p:nvSpPr>
        <p:spPr>
          <a:xfrm>
            <a:off x="5659500" y="1512938"/>
            <a:ext cx="152400" cy="152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Rectangle 74"/>
          <p:cNvSpPr/>
          <p:nvPr/>
        </p:nvSpPr>
        <p:spPr>
          <a:xfrm>
            <a:off x="5652449" y="1282300"/>
            <a:ext cx="152400" cy="152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Rectangle 75"/>
          <p:cNvSpPr/>
          <p:nvPr/>
        </p:nvSpPr>
        <p:spPr>
          <a:xfrm>
            <a:off x="5659500" y="1082276"/>
            <a:ext cx="152400" cy="152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Rectangle 76"/>
          <p:cNvSpPr/>
          <p:nvPr/>
        </p:nvSpPr>
        <p:spPr>
          <a:xfrm>
            <a:off x="5657568" y="830543"/>
            <a:ext cx="152400" cy="152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/>
          <p:cNvSpPr/>
          <p:nvPr/>
        </p:nvSpPr>
        <p:spPr>
          <a:xfrm>
            <a:off x="5199533" y="2371373"/>
            <a:ext cx="152400" cy="152400"/>
          </a:xfrm>
          <a:prstGeom prst="rect">
            <a:avLst/>
          </a:prstGeom>
          <a:solidFill>
            <a:srgbClr val="DC10CD"/>
          </a:solidFill>
          <a:ln>
            <a:solidFill>
              <a:srgbClr val="DC10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Rectangle 78"/>
          <p:cNvSpPr/>
          <p:nvPr/>
        </p:nvSpPr>
        <p:spPr>
          <a:xfrm>
            <a:off x="5201731" y="2157103"/>
            <a:ext cx="152400" cy="152400"/>
          </a:xfrm>
          <a:prstGeom prst="rect">
            <a:avLst/>
          </a:prstGeom>
          <a:solidFill>
            <a:srgbClr val="DC10CD"/>
          </a:solidFill>
          <a:ln>
            <a:solidFill>
              <a:srgbClr val="DC10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Rectangle 79"/>
          <p:cNvSpPr/>
          <p:nvPr/>
        </p:nvSpPr>
        <p:spPr>
          <a:xfrm>
            <a:off x="5200367" y="1931550"/>
            <a:ext cx="152400" cy="152400"/>
          </a:xfrm>
          <a:prstGeom prst="rect">
            <a:avLst/>
          </a:prstGeom>
          <a:solidFill>
            <a:srgbClr val="DC10CD"/>
          </a:solidFill>
          <a:ln>
            <a:solidFill>
              <a:srgbClr val="DC10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Rectangle 80"/>
          <p:cNvSpPr/>
          <p:nvPr/>
        </p:nvSpPr>
        <p:spPr>
          <a:xfrm>
            <a:off x="5200367" y="1713874"/>
            <a:ext cx="152400" cy="152400"/>
          </a:xfrm>
          <a:prstGeom prst="rect">
            <a:avLst/>
          </a:prstGeom>
          <a:solidFill>
            <a:srgbClr val="DC10CD"/>
          </a:solidFill>
          <a:ln>
            <a:solidFill>
              <a:srgbClr val="DC10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Rectangle 81"/>
          <p:cNvSpPr/>
          <p:nvPr/>
        </p:nvSpPr>
        <p:spPr>
          <a:xfrm>
            <a:off x="5195451" y="2802897"/>
            <a:ext cx="152400" cy="152400"/>
          </a:xfrm>
          <a:prstGeom prst="rect">
            <a:avLst/>
          </a:prstGeom>
          <a:solidFill>
            <a:srgbClr val="DC10CD"/>
          </a:solidFill>
          <a:ln>
            <a:solidFill>
              <a:srgbClr val="DC10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Rectangle 82"/>
          <p:cNvSpPr/>
          <p:nvPr/>
        </p:nvSpPr>
        <p:spPr>
          <a:xfrm>
            <a:off x="5192365" y="2573810"/>
            <a:ext cx="152400" cy="152400"/>
          </a:xfrm>
          <a:prstGeom prst="rect">
            <a:avLst/>
          </a:prstGeom>
          <a:solidFill>
            <a:srgbClr val="DC10CD"/>
          </a:solidFill>
          <a:ln>
            <a:solidFill>
              <a:srgbClr val="DC10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 83"/>
          <p:cNvSpPr/>
          <p:nvPr/>
        </p:nvSpPr>
        <p:spPr>
          <a:xfrm>
            <a:off x="5195248" y="1288504"/>
            <a:ext cx="152400" cy="152400"/>
          </a:xfrm>
          <a:prstGeom prst="rect">
            <a:avLst/>
          </a:prstGeom>
          <a:solidFill>
            <a:srgbClr val="DC10CD"/>
          </a:solidFill>
          <a:ln>
            <a:solidFill>
              <a:srgbClr val="DC10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0" name="Straight Connector 89"/>
          <p:cNvCxnSpPr/>
          <p:nvPr/>
        </p:nvCxnSpPr>
        <p:spPr>
          <a:xfrm>
            <a:off x="3768126" y="1905028"/>
            <a:ext cx="1024591" cy="111144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2895600" y="1905028"/>
            <a:ext cx="872526" cy="66878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endCxn id="7" idx="0"/>
          </p:cNvCxnSpPr>
          <p:nvPr/>
        </p:nvCxnSpPr>
        <p:spPr>
          <a:xfrm flipH="1">
            <a:off x="1332317" y="2573810"/>
            <a:ext cx="1563283" cy="1144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0" name="Left Bracket 99"/>
          <p:cNvSpPr/>
          <p:nvPr/>
        </p:nvSpPr>
        <p:spPr>
          <a:xfrm>
            <a:off x="242717" y="966594"/>
            <a:ext cx="101966" cy="1208522"/>
          </a:xfrm>
          <a:prstGeom prst="leftBracke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2" name="Elbow Connector 101"/>
          <p:cNvCxnSpPr>
            <a:stCxn id="100" idx="1"/>
            <a:endCxn id="7" idx="1"/>
          </p:cNvCxnSpPr>
          <p:nvPr/>
        </p:nvCxnSpPr>
        <p:spPr>
          <a:xfrm rot="10800000" flipH="1" flipV="1">
            <a:off x="242716" y="1570855"/>
            <a:ext cx="221915" cy="2245176"/>
          </a:xfrm>
          <a:prstGeom prst="bentConnector3">
            <a:avLst>
              <a:gd name="adj1" fmla="val -50914"/>
            </a:avLst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05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43800" y="45529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Final Class Dig.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7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USE CASE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300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6657746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2800" y="36195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Use Case Diag.</a:t>
            </a:r>
          </a:p>
        </p:txBody>
      </p:sp>
    </p:spTree>
    <p:extLst>
      <p:ext uri="{BB962C8B-B14F-4D97-AF65-F5344CB8AC3E}">
        <p14:creationId xmlns:p14="http://schemas.microsoft.com/office/powerpoint/2010/main" val="291409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ACTIVITY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193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Slow Loris </a:t>
            </a:r>
            <a:r>
              <a:rPr lang="en-US" dirty="0" err="1" smtClean="0"/>
              <a:t>DoS</a:t>
            </a:r>
            <a:r>
              <a:rPr lang="en-US" dirty="0" smtClean="0"/>
              <a:t> Attack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350"/>
            <a:ext cx="9143999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6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2800" y="43815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Activity diag. for </a:t>
            </a:r>
            <a:r>
              <a:rPr lang="en-IN" dirty="0" err="1" smtClean="0"/>
              <a:t>DoS</a:t>
            </a:r>
            <a:r>
              <a:rPr lang="en-IN" dirty="0" smtClean="0"/>
              <a:t> attack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541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729129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05400" y="36195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Activity diag. for steganography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715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SEQUENCE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776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726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6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726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7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" y="0"/>
            <a:ext cx="9205913" cy="546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3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DATA FLOW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616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5200" y="3867150"/>
            <a:ext cx="2438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505200" y="413968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User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09600" y="946834"/>
            <a:ext cx="16002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3505200" y="438150"/>
            <a:ext cx="18288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6858000" y="1047750"/>
            <a:ext cx="1600200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990600" y="3257550"/>
            <a:ext cx="1447800" cy="990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723900" y="1372284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>
                <a:solidFill>
                  <a:schemeClr val="bg1"/>
                </a:solidFill>
              </a:rPr>
              <a:t>Domaifreezer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0" y="76216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>
                <a:solidFill>
                  <a:schemeClr val="bg1"/>
                </a:solidFill>
              </a:rPr>
              <a:t>MaiṇActivity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10400" y="14098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>
                <a:solidFill>
                  <a:schemeClr val="bg1"/>
                </a:solidFill>
              </a:rPr>
              <a:t>Signfeeder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3911" y="356818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chemeClr val="bg1"/>
                </a:solidFill>
              </a:rPr>
              <a:t>F</a:t>
            </a:r>
            <a:r>
              <a:rPr lang="en-IN" dirty="0" err="1" smtClean="0">
                <a:solidFill>
                  <a:schemeClr val="bg1"/>
                </a:solidFill>
              </a:rPr>
              <a:t>reezerActivity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/>
          <p:cNvCxnSpPr>
            <a:stCxn id="3" idx="1"/>
            <a:endCxn id="7" idx="5"/>
          </p:cNvCxnSpPr>
          <p:nvPr/>
        </p:nvCxnSpPr>
        <p:spPr>
          <a:xfrm flipH="1" flipV="1">
            <a:off x="2226375" y="4103080"/>
            <a:ext cx="1278825" cy="221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" idx="3"/>
            <a:endCxn id="6" idx="3"/>
          </p:cNvCxnSpPr>
          <p:nvPr/>
        </p:nvCxnSpPr>
        <p:spPr>
          <a:xfrm flipV="1">
            <a:off x="5943600" y="2023362"/>
            <a:ext cx="1148744" cy="2300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6"/>
            <a:endCxn id="6" idx="1"/>
          </p:cNvCxnSpPr>
          <p:nvPr/>
        </p:nvCxnSpPr>
        <p:spPr>
          <a:xfrm>
            <a:off x="5334000" y="971550"/>
            <a:ext cx="1758344" cy="243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2"/>
            <a:endCxn id="7" idx="0"/>
          </p:cNvCxnSpPr>
          <p:nvPr/>
        </p:nvCxnSpPr>
        <p:spPr>
          <a:xfrm flipH="1">
            <a:off x="1714500" y="971550"/>
            <a:ext cx="1790700" cy="228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1"/>
            <a:endCxn id="4" idx="3"/>
          </p:cNvCxnSpPr>
          <p:nvPr/>
        </p:nvCxnSpPr>
        <p:spPr>
          <a:xfrm flipH="1" flipV="1">
            <a:off x="843944" y="2052527"/>
            <a:ext cx="358681" cy="1350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4" idx="0"/>
            <a:endCxn id="7" idx="7"/>
          </p:cNvCxnSpPr>
          <p:nvPr/>
        </p:nvCxnSpPr>
        <p:spPr>
          <a:xfrm rot="16200000" flipH="1">
            <a:off x="590144" y="1766390"/>
            <a:ext cx="2455786" cy="816675"/>
          </a:xfrm>
          <a:prstGeom prst="bentConnector3">
            <a:avLst>
              <a:gd name="adj1" fmla="val -93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3"/>
            <a:endCxn id="4" idx="7"/>
          </p:cNvCxnSpPr>
          <p:nvPr/>
        </p:nvCxnSpPr>
        <p:spPr>
          <a:xfrm flipH="1" flipV="1">
            <a:off x="1975456" y="1136541"/>
            <a:ext cx="1797566" cy="212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638800" y="66675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accent3"/>
                </a:solidFill>
              </a:rPr>
              <a:t>intent</a:t>
            </a:r>
            <a:endParaRPr lang="en-IN" dirty="0">
              <a:solidFill>
                <a:schemeClr val="accent3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58000" y="295275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accent3"/>
                </a:solidFill>
              </a:rPr>
              <a:t>Path, action, sign, key</a:t>
            </a:r>
            <a:endParaRPr lang="en-IN" dirty="0">
              <a:solidFill>
                <a:schemeClr val="accent3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67000" y="219075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accent3"/>
                </a:solidFill>
              </a:rPr>
              <a:t>intent</a:t>
            </a:r>
            <a:endParaRPr lang="en-IN" dirty="0">
              <a:solidFill>
                <a:schemeClr val="accent3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8599" y="2686050"/>
            <a:ext cx="1746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err="1" smtClean="0">
                <a:solidFill>
                  <a:schemeClr val="accent3"/>
                </a:solidFill>
              </a:rPr>
              <a:t>Ip</a:t>
            </a:r>
            <a:r>
              <a:rPr lang="en-IN" sz="1400" dirty="0" smtClean="0">
                <a:solidFill>
                  <a:schemeClr val="accent3"/>
                </a:solidFill>
              </a:rPr>
              <a:t>, domain, port</a:t>
            </a:r>
            <a:endParaRPr lang="en-IN" sz="1400" dirty="0">
              <a:solidFill>
                <a:schemeClr val="accent3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28800" y="43815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accent3"/>
                </a:solidFill>
              </a:rPr>
              <a:t>info</a:t>
            </a:r>
            <a:endParaRPr lang="en-IN" dirty="0">
              <a:solidFill>
                <a:schemeClr val="accent3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993998" y="4355127"/>
            <a:ext cx="1746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err="1" smtClean="0">
                <a:solidFill>
                  <a:schemeClr val="accent3"/>
                </a:solidFill>
              </a:rPr>
              <a:t>Ip</a:t>
            </a:r>
            <a:r>
              <a:rPr lang="en-IN" sz="1400" dirty="0" smtClean="0">
                <a:solidFill>
                  <a:schemeClr val="accent3"/>
                </a:solidFill>
              </a:rPr>
              <a:t>, domain, port</a:t>
            </a:r>
            <a:endParaRPr lang="en-IN" sz="1400" dirty="0">
              <a:solidFill>
                <a:schemeClr val="accent3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507439" y="914459"/>
            <a:ext cx="70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accent3"/>
                </a:solidFill>
              </a:rPr>
              <a:t>intent</a:t>
            </a:r>
            <a:endParaRPr lang="en-IN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36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STATE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375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440055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State dig.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10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Objectives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428751"/>
            <a:ext cx="8077200" cy="33527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To create an android application that can:</a:t>
            </a:r>
          </a:p>
          <a:p>
            <a:pPr marL="0" indent="0">
              <a:buNone/>
            </a:pPr>
            <a:endParaRPr lang="en-US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 smtClean="0"/>
              <a:t>Put digital signature in an image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 smtClean="0"/>
              <a:t>Crashing the culprit server by Slow Loris-</a:t>
            </a:r>
            <a:r>
              <a:rPr lang="en-US" sz="1700" dirty="0" err="1" smtClean="0"/>
              <a:t>DoS</a:t>
            </a:r>
            <a:r>
              <a:rPr lang="en-US" sz="1700" dirty="0" smtClean="0"/>
              <a:t> attack if the real owner of the image becomes the victim of piracy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 trans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105150"/>
            <a:ext cx="3348073" cy="1885240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/>
            </a:outerShdw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ENTITY RELATIONSHIP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937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9342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43815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ER dig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810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COMPONENT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290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87" y="200025"/>
            <a:ext cx="7567613" cy="4743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379095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Component dig.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401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DEPLOYMENT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918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504950"/>
            <a:ext cx="4918140" cy="2524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402907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Deployment dig.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971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7150"/>
            <a:ext cx="6477000" cy="2038350"/>
          </a:xfrm>
        </p:spPr>
        <p:txBody>
          <a:bodyPr/>
          <a:lstStyle/>
          <a:p>
            <a:r>
              <a:rPr lang="en-IN" dirty="0" smtClean="0"/>
              <a:t>Layouts</a:t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                                   From Next Slide….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125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350"/>
            <a:ext cx="3086100" cy="4876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76800" y="1276350"/>
            <a:ext cx="30480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4953000" y="1853684"/>
            <a:ext cx="3048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Home Screen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60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350"/>
            <a:ext cx="3086100" cy="4876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3350"/>
            <a:ext cx="3086100" cy="4876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3333750"/>
            <a:ext cx="32766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/>
          <p:cNvCxnSpPr>
            <a:stCxn id="4" idx="3"/>
            <a:endCxn id="2" idx="1"/>
          </p:cNvCxnSpPr>
          <p:nvPr/>
        </p:nvCxnSpPr>
        <p:spPr>
          <a:xfrm>
            <a:off x="3543300" y="2571750"/>
            <a:ext cx="2095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350"/>
            <a:ext cx="3086100" cy="4876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33350"/>
            <a:ext cx="3086100" cy="4876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" y="4019550"/>
            <a:ext cx="32766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/>
          <p:cNvCxnSpPr>
            <a:stCxn id="4" idx="3"/>
            <a:endCxn id="2" idx="1"/>
          </p:cNvCxnSpPr>
          <p:nvPr/>
        </p:nvCxnSpPr>
        <p:spPr>
          <a:xfrm>
            <a:off x="3543300" y="2571750"/>
            <a:ext cx="2171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08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Benefits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428751"/>
            <a:ext cx="8077200" cy="33527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It can be helpful to control the piracy to a great extent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952750"/>
            <a:ext cx="2400300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575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3350"/>
            <a:ext cx="3086100" cy="48806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33350"/>
            <a:ext cx="3086100" cy="488061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2" idx="3"/>
            <a:endCxn id="3" idx="1"/>
          </p:cNvCxnSpPr>
          <p:nvPr/>
        </p:nvCxnSpPr>
        <p:spPr>
          <a:xfrm>
            <a:off x="3543300" y="2573655"/>
            <a:ext cx="2171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61950" y="3257550"/>
            <a:ext cx="32766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34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Other Contact Details: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880638" y="1352550"/>
            <a:ext cx="5882362" cy="3276600"/>
          </a:xfrm>
        </p:spPr>
        <p:txBody>
          <a:bodyPr>
            <a:normAutofit/>
          </a:bodyPr>
          <a:lstStyle/>
          <a:p>
            <a:endParaRPr lang="en-IN" sz="1600" dirty="0" smtClean="0">
              <a:hlinkClick r:id="rId2"/>
            </a:endParaRPr>
          </a:p>
          <a:p>
            <a:endParaRPr lang="en-IN" sz="1600" dirty="0">
              <a:hlinkClick r:id="rId2"/>
            </a:endParaRPr>
          </a:p>
          <a:p>
            <a:r>
              <a:rPr lang="en-IN" sz="1600" dirty="0" smtClean="0">
                <a:hlinkClick r:id="rId2"/>
              </a:rPr>
              <a:t>ayush.nigam95@outlook.com</a:t>
            </a:r>
            <a:endParaRPr lang="en-IN" sz="1600" dirty="0" smtClean="0"/>
          </a:p>
          <a:p>
            <a:r>
              <a:rPr lang="en-IN" sz="1600" dirty="0">
                <a:hlinkClick r:id="rId3"/>
              </a:rPr>
              <a:t>a</a:t>
            </a:r>
            <a:r>
              <a:rPr lang="en-IN" sz="1600" dirty="0" smtClean="0">
                <a:hlinkClick r:id="rId3"/>
              </a:rPr>
              <a:t>yush.nigam95@gmail.com</a:t>
            </a:r>
            <a:endParaRPr lang="en-IN" sz="1600" dirty="0" smtClean="0"/>
          </a:p>
          <a:p>
            <a:r>
              <a:rPr lang="en-IN" sz="1600" dirty="0" smtClean="0"/>
              <a:t>9424378853, 7987146689</a:t>
            </a:r>
          </a:p>
          <a:p>
            <a:r>
              <a:rPr lang="en-IN" sz="1600" dirty="0" smtClean="0"/>
              <a:t>https</a:t>
            </a:r>
            <a:r>
              <a:rPr lang="en-IN" sz="1600" dirty="0"/>
              <a:t>://www.linkedin.com/in/ayush-nigam-102392169/</a:t>
            </a:r>
          </a:p>
          <a:p>
            <a:r>
              <a:rPr lang="en-IN" sz="1600" dirty="0" smtClean="0"/>
              <a:t>https</a:t>
            </a:r>
            <a:r>
              <a:rPr lang="en-IN" sz="1600" dirty="0"/>
              <a:t>://stackoverflow.com/users/9530565/ayush-nigam</a:t>
            </a:r>
            <a:endParaRPr lang="en-IN" sz="1600" dirty="0" smtClean="0"/>
          </a:p>
          <a:p>
            <a:r>
              <a:rPr lang="en-IN" sz="1600" dirty="0" smtClean="0"/>
              <a:t>https</a:t>
            </a:r>
            <a:r>
              <a:rPr lang="en-IN" sz="1600" dirty="0"/>
              <a:t>://github.com/ayushnigam95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730" y="3377014"/>
            <a:ext cx="425278" cy="4252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537" y="2793686"/>
            <a:ext cx="291664" cy="291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423" y="2057586"/>
            <a:ext cx="361950" cy="361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614" y="3718002"/>
            <a:ext cx="477510" cy="3820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23" y="3085350"/>
            <a:ext cx="364350" cy="364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323" y="2419536"/>
            <a:ext cx="374149" cy="37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7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91200" y="1657350"/>
            <a:ext cx="335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Thank You for your Time !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Scope		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428751"/>
            <a:ext cx="8077200" cy="33527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Target Audience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 smtClean="0"/>
              <a:t>Photographers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 smtClean="0"/>
              <a:t>Social Media activists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 smtClean="0"/>
              <a:t>Studio Professionals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 smtClean="0"/>
              <a:t>Any person dealing with sensitive information through medium of images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Future Scope: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 smtClean="0"/>
              <a:t>Can be modified with web crawler to fully automate the task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 smtClean="0"/>
              <a:t>Support of more file extensions will make it a powerful tool to tackle piracy</a:t>
            </a:r>
          </a:p>
        </p:txBody>
      </p:sp>
    </p:spTree>
    <p:extLst>
      <p:ext uri="{BB962C8B-B14F-4D97-AF65-F5344CB8AC3E}">
        <p14:creationId xmlns:p14="http://schemas.microsoft.com/office/powerpoint/2010/main" val="169148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Functional Requirements		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428751"/>
            <a:ext cx="8077200" cy="33527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Application should possess the following functional requirement:</a:t>
            </a:r>
          </a:p>
          <a:p>
            <a:pPr marL="0" indent="0">
              <a:buNone/>
            </a:pPr>
            <a:endParaRPr lang="en-US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 smtClean="0"/>
              <a:t>Should accept image as input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 smtClean="0"/>
              <a:t>Should correctly steganography the image without crashing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 smtClean="0"/>
              <a:t>Should be able to handle the control of </a:t>
            </a:r>
            <a:r>
              <a:rPr lang="en-US" sz="1700" dirty="0" err="1" smtClean="0"/>
              <a:t>SDoS</a:t>
            </a:r>
            <a:r>
              <a:rPr lang="en-US" sz="1700" dirty="0" smtClean="0"/>
              <a:t> attack i.e. to start and stop the attack with the consent of the user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 smtClean="0"/>
              <a:t>Should smoothly switch between the activities </a:t>
            </a:r>
          </a:p>
        </p:txBody>
      </p:sp>
    </p:spTree>
    <p:extLst>
      <p:ext uri="{BB962C8B-B14F-4D97-AF65-F5344CB8AC3E}">
        <p14:creationId xmlns:p14="http://schemas.microsoft.com/office/powerpoint/2010/main" val="217194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&gt; Non-Functional Requirements		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428751"/>
            <a:ext cx="8077200" cy="33527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Application should possess the following non-functional requirement: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b="1" dirty="0" smtClean="0"/>
              <a:t>Execution Qualities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400" dirty="0" smtClean="0"/>
              <a:t>Secure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400" dirty="0" smtClean="0"/>
              <a:t>Easily Usable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b="1" dirty="0" smtClean="0"/>
              <a:t>Evolution Qualities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400" dirty="0" smtClean="0"/>
              <a:t>Easily Maintainable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400" dirty="0" smtClean="0"/>
              <a:t>Testable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400" dirty="0" smtClean="0"/>
              <a:t>Scalable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2848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>
          <a:xfrm>
            <a:off x="0" y="0"/>
            <a:ext cx="6477000" cy="2038350"/>
          </a:xfrm>
        </p:spPr>
        <p:txBody>
          <a:bodyPr/>
          <a:lstStyle/>
          <a:p>
            <a:r>
              <a:rPr lang="en-US" dirty="0" smtClean="0"/>
              <a:t>Technical Requirements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                ….Just Next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8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entatio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WidescreenPresentation</Template>
  <TotalTime>0</TotalTime>
  <Words>498</Words>
  <Application>Microsoft Office PowerPoint</Application>
  <PresentationFormat>On-screen Show (16:9)</PresentationFormat>
  <Paragraphs>136</Paragraphs>
  <Slides>52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Arial Black</vt:lpstr>
      <vt:lpstr>Calibri</vt:lpstr>
      <vt:lpstr>Tw Cen MT</vt:lpstr>
      <vt:lpstr>Wingdings</vt:lpstr>
      <vt:lpstr>Wingdings 2</vt:lpstr>
      <vt:lpstr>WidescreenPresentation</vt:lpstr>
      <vt:lpstr>Android application  ( Image Steganography + Slow Loris dos Attack Implementation )</vt:lpstr>
      <vt:lpstr>&gt; Introduction</vt:lpstr>
      <vt:lpstr>&gt; Slow Loris DoS Attack</vt:lpstr>
      <vt:lpstr>&gt; Objectives</vt:lpstr>
      <vt:lpstr>&gt; Benefits</vt:lpstr>
      <vt:lpstr>&gt; Scope  </vt:lpstr>
      <vt:lpstr>&gt; Functional Requirements  </vt:lpstr>
      <vt:lpstr>&gt; Non-Functional Requirements  </vt:lpstr>
      <vt:lpstr>Technical Requirements</vt:lpstr>
      <vt:lpstr>&gt; Software requirements  </vt:lpstr>
      <vt:lpstr>&gt; Hardware Requirements  </vt:lpstr>
      <vt:lpstr>PROPOSED MODEL (Waterfall Model)</vt:lpstr>
      <vt:lpstr>PowerPoint Presentation</vt:lpstr>
      <vt:lpstr>TECHNOLOGY </vt:lpstr>
      <vt:lpstr>&gt; Front End  </vt:lpstr>
      <vt:lpstr>&gt; Back End</vt:lpstr>
      <vt:lpstr>SOFTWARE AND TOOLS</vt:lpstr>
      <vt:lpstr>&gt; Software and Tools  </vt:lpstr>
      <vt:lpstr>UML DIAGRAMS</vt:lpstr>
      <vt:lpstr>CLASS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 DIAGRAM</vt:lpstr>
      <vt:lpstr>PowerPoint Presentation</vt:lpstr>
      <vt:lpstr>ACTIVITY DIAGRAM</vt:lpstr>
      <vt:lpstr>PowerPoint Presentation</vt:lpstr>
      <vt:lpstr>PowerPoint Presentation</vt:lpstr>
      <vt:lpstr>SEQUENCE DIAGRAM</vt:lpstr>
      <vt:lpstr>PowerPoint Presentation</vt:lpstr>
      <vt:lpstr>PowerPoint Presentation</vt:lpstr>
      <vt:lpstr>PowerPoint Presentation</vt:lpstr>
      <vt:lpstr>DATA FLOW DIAGRAM</vt:lpstr>
      <vt:lpstr>PowerPoint Presentation</vt:lpstr>
      <vt:lpstr>STATE DIAGRAM</vt:lpstr>
      <vt:lpstr>PowerPoint Presentation</vt:lpstr>
      <vt:lpstr>ENTITY RELATIONSHIP DIAGRAM</vt:lpstr>
      <vt:lpstr>PowerPoint Presentation</vt:lpstr>
      <vt:lpstr>COMPONENT DIAGRAM</vt:lpstr>
      <vt:lpstr>PowerPoint Presentation</vt:lpstr>
      <vt:lpstr>DEPLOYMENT DIAGRAM</vt:lpstr>
      <vt:lpstr>PowerPoint Presentation</vt:lpstr>
      <vt:lpstr>Layouts </vt:lpstr>
      <vt:lpstr>PowerPoint Presentation</vt:lpstr>
      <vt:lpstr>PowerPoint Presentation</vt:lpstr>
      <vt:lpstr>PowerPoint Presentation</vt:lpstr>
      <vt:lpstr>PowerPoint Presentation</vt:lpstr>
      <vt:lpstr>Other Contact Details: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2016-11-09T04:54:12Z</dcterms:created>
  <dcterms:modified xsi:type="dcterms:W3CDTF">2018-08-11T11:37:02Z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</Properties>
</file>